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96" r:id="rId1"/>
  </p:sldMasterIdLst>
  <p:notesMasterIdLst>
    <p:notesMasterId r:id="rId10"/>
  </p:notesMasterIdLst>
  <p:handoutMasterIdLst>
    <p:handoutMasterId r:id="rId11"/>
  </p:handoutMasterIdLst>
  <p:sldIdLst>
    <p:sldId id="256" r:id="rId2"/>
    <p:sldId id="326" r:id="rId3"/>
    <p:sldId id="327" r:id="rId4"/>
    <p:sldId id="328" r:id="rId5"/>
    <p:sldId id="331" r:id="rId6"/>
    <p:sldId id="333" r:id="rId7"/>
    <p:sldId id="335" r:id="rId8"/>
    <p:sldId id="313" r:id="rId9"/>
  </p:sldIdLst>
  <p:sldSz cx="9144000" cy="6858000" type="screen4x3"/>
  <p:notesSz cx="6718300" cy="98552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sz="3200" b="1" kern="1200">
        <a:solidFill>
          <a:srgbClr val="000066"/>
        </a:solidFill>
        <a:latin typeface="Times New Roman" pitchFamily="18" charset="0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66"/>
    <a:srgbClr val="FFCCFF"/>
    <a:srgbClr val="FF9933"/>
    <a:srgbClr val="33CCFF"/>
    <a:srgbClr val="ADDB7B"/>
    <a:srgbClr val="808000"/>
    <a:srgbClr val="D4A97E"/>
    <a:srgbClr val="33CCCC"/>
    <a:srgbClr val="FF99FF"/>
    <a:srgbClr val="FF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7AC3CCA-C797-4891-BE02-D94E43425B78}" styleName="Orta Stil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1E4AEA4-8DFA-4A89-87EB-49C32662AFE0}" styleName="Orta Stil 2 - Vurgu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Orta Stil 2 - Vurgu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Orta Stil 2 - Vurgu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22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2553633615130676E-2"/>
          <c:y val="6.5444336714088114E-2"/>
          <c:w val="0.90875541017672001"/>
          <c:h val="0.87500017388328677"/>
        </c:manualLayout>
      </c:layout>
      <c:pie3DChart>
        <c:varyColors val="1"/>
        <c:ser>
          <c:idx val="0"/>
          <c:order val="0"/>
          <c:spPr>
            <a:effectLst>
              <a:outerShdw blurRad="165100" dist="50800" dir="5400000" algn="ctr" rotWithShape="0">
                <a:srgbClr val="000000">
                  <a:alpha val="4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77800" h="177800"/>
              <a:bevelB/>
            </a:sp3d>
          </c:spPr>
          <c:explosion val="25"/>
          <c:dPt>
            <c:idx val="0"/>
            <c:bubble3D val="0"/>
            <c:spPr>
              <a:gradFill flip="none" rotWithShape="1">
                <a:gsLst>
                  <a:gs pos="0">
                    <a:srgbClr val="ADDB7B">
                      <a:shade val="30000"/>
                      <a:satMod val="115000"/>
                    </a:srgbClr>
                  </a:gs>
                  <a:gs pos="50000">
                    <a:srgbClr val="ADDB7B">
                      <a:shade val="67500"/>
                      <a:satMod val="115000"/>
                    </a:srgbClr>
                  </a:gs>
                  <a:gs pos="100000">
                    <a:srgbClr val="ADDB7B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1"/>
            <c:bubble3D val="0"/>
            <c:explosion val="22"/>
            <c:spPr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2"/>
            <c:bubble3D val="0"/>
            <c:explosion val="19"/>
            <c:spPr>
              <a:gradFill flip="none" rotWithShape="1">
                <a:gsLst>
                  <a:gs pos="0">
                    <a:schemeClr val="bg2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bg2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bg2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3"/>
            <c:bubble3D val="0"/>
            <c:explosion val="20"/>
            <c:spPr>
              <a:gradFill flip="none" rotWithShape="1">
                <a:gsLst>
                  <a:gs pos="0">
                    <a:srgbClr val="FF99FF">
                      <a:shade val="30000"/>
                      <a:satMod val="115000"/>
                    </a:srgbClr>
                  </a:gs>
                  <a:gs pos="50000">
                    <a:srgbClr val="FF99FF">
                      <a:shade val="67500"/>
                      <a:satMod val="115000"/>
                    </a:srgbClr>
                  </a:gs>
                  <a:gs pos="100000">
                    <a:srgbClr val="FF99FF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5"/>
            <c:bubble3D val="0"/>
            <c:spPr>
              <a:gradFill flip="none" rotWithShape="1">
                <a:gsLst>
                  <a:gs pos="0">
                    <a:srgbClr val="33CCCC">
                      <a:shade val="30000"/>
                      <a:satMod val="115000"/>
                    </a:srgbClr>
                  </a:gs>
                  <a:gs pos="50000">
                    <a:srgbClr val="33CCCC">
                      <a:shade val="67500"/>
                      <a:satMod val="115000"/>
                    </a:srgbClr>
                  </a:gs>
                  <a:gs pos="100000">
                    <a:srgbClr val="33CCCC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6"/>
            <c:bubble3D val="0"/>
            <c:spPr>
              <a:gradFill flip="none" rotWithShape="1">
                <a:gsLst>
                  <a:gs pos="0">
                    <a:srgbClr val="808000">
                      <a:shade val="30000"/>
                      <a:satMod val="115000"/>
                    </a:srgbClr>
                  </a:gs>
                  <a:gs pos="50000">
                    <a:srgbClr val="808000">
                      <a:shade val="67500"/>
                      <a:satMod val="115000"/>
                    </a:srgbClr>
                  </a:gs>
                  <a:gs pos="100000">
                    <a:srgbClr val="808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solidFill>
                  <a:srgbClr val="D4A97E"/>
                </a:solidFill>
              </a:ln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7"/>
            <c:bubble3D val="0"/>
            <c:spPr>
              <a:gradFill flip="none" rotWithShape="1"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8"/>
            <c:bubble3D val="0"/>
            <c:spPr>
              <a:solidFill>
                <a:srgbClr val="FF9966"/>
              </a:soli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Lbls>
            <c:dLbl>
              <c:idx val="6"/>
              <c:layout>
                <c:manualLayout>
                  <c:x val="-5.9192534827377345E-2"/>
                  <c:y val="-9.3766566689005657E-3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8"/>
              <c:layout>
                <c:manualLayout>
                  <c:x val="5.6317425224033414E-2"/>
                  <c:y val="0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500" b="1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Sayfa2!$B$336:$B$344</c:f>
              <c:strCache>
                <c:ptCount val="9"/>
                <c:pt idx="0">
                  <c:v>ÇSGB</c:v>
                </c:pt>
                <c:pt idx="1">
                  <c:v>İŞ-KUR</c:v>
                </c:pt>
                <c:pt idx="2">
                  <c:v>SGK</c:v>
                </c:pt>
                <c:pt idx="3">
                  <c:v>MEB</c:v>
                </c:pt>
                <c:pt idx="4">
                  <c:v>YURT-KUR</c:v>
                </c:pt>
                <c:pt idx="5">
                  <c:v>ASPB</c:v>
                </c:pt>
                <c:pt idx="6">
                  <c:v>Ulusal Ajans</c:v>
                </c:pt>
                <c:pt idx="7">
                  <c:v>EU Trust fund</c:v>
                </c:pt>
                <c:pt idx="8">
                  <c:v>Others</c:v>
                </c:pt>
              </c:strCache>
            </c:strRef>
          </c:cat>
          <c:val>
            <c:numRef>
              <c:f>Sayfa2!$C$336:$C$344</c:f>
              <c:numCache>
                <c:formatCode>#,##0</c:formatCode>
                <c:ptCount val="9"/>
                <c:pt idx="0">
                  <c:v>48880842.030000001</c:v>
                </c:pt>
                <c:pt idx="1">
                  <c:v>117388079.06</c:v>
                </c:pt>
                <c:pt idx="2">
                  <c:v>56684618.730000004</c:v>
                </c:pt>
                <c:pt idx="3">
                  <c:v>85044560.782000005</c:v>
                </c:pt>
                <c:pt idx="4">
                  <c:v>37650000</c:v>
                </c:pt>
                <c:pt idx="5">
                  <c:v>55920584.390000001</c:v>
                </c:pt>
                <c:pt idx="6">
                  <c:v>41963887.5</c:v>
                </c:pt>
                <c:pt idx="7">
                  <c:v>22352942</c:v>
                </c:pt>
                <c:pt idx="8">
                  <c:v>37436117.589999996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4185718164539776E-2"/>
          <c:y val="6.8113938389280287E-2"/>
          <c:w val="0.93170519202341084"/>
          <c:h val="0.90026335129161483"/>
        </c:manualLayout>
      </c:layout>
      <c:pie3DChart>
        <c:varyColors val="1"/>
        <c:ser>
          <c:idx val="0"/>
          <c:order val="0"/>
          <c:spPr>
            <a:effectLst>
              <a:outerShdw blurRad="165100" dist="50800" dir="5400000" algn="ctr" rotWithShape="0">
                <a:srgbClr val="000000">
                  <a:alpha val="43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w="177800" h="177800"/>
              <a:bevelB/>
            </a:sp3d>
          </c:spPr>
          <c:explosion val="20"/>
          <c:dPt>
            <c:idx val="0"/>
            <c:bubble3D val="0"/>
            <c:explosion val="31"/>
            <c:spPr>
              <a:gradFill flip="none" rotWithShape="1">
                <a:gsLst>
                  <a:gs pos="0">
                    <a:schemeClr val="accent6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1"/>
            <c:bubble3D val="0"/>
            <c:spPr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2"/>
            <c:bubble3D val="0"/>
            <c:explosion val="26"/>
            <c:spPr>
              <a:gradFill flip="none" rotWithShape="1">
                <a:gsLst>
                  <a:gs pos="0">
                    <a:schemeClr val="accent1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1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1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3"/>
            <c:bubble3D val="0"/>
            <c:spPr>
              <a:gradFill flip="none" rotWithShape="1">
                <a:gsLst>
                  <a:gs pos="0">
                    <a:srgbClr val="00B0F0">
                      <a:shade val="30000"/>
                      <a:satMod val="115000"/>
                    </a:srgbClr>
                  </a:gs>
                  <a:gs pos="50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4"/>
            <c:bubble3D val="0"/>
            <c:spPr>
              <a:gradFill flip="none" rotWithShape="1">
                <a:gsLst>
                  <a:gs pos="0">
                    <a:schemeClr val="accent4">
                      <a:lumMod val="60000"/>
                      <a:lumOff val="40000"/>
                      <a:shade val="30000"/>
                      <a:satMod val="115000"/>
                    </a:schemeClr>
                  </a:gs>
                  <a:gs pos="50000">
                    <a:schemeClr val="accent4">
                      <a:lumMod val="60000"/>
                      <a:lumOff val="40000"/>
                      <a:shade val="67500"/>
                      <a:satMod val="115000"/>
                    </a:schemeClr>
                  </a:gs>
                  <a:gs pos="100000">
                    <a:schemeClr val="accent4">
                      <a:lumMod val="60000"/>
                      <a:lumOff val="40000"/>
                      <a:shade val="100000"/>
                      <a:satMod val="115000"/>
                    </a:scheme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Pt>
            <c:idx val="5"/>
            <c:bubble3D val="0"/>
            <c:spPr>
              <a:gradFill flip="none" rotWithShape="1">
                <a:gsLst>
                  <a:gs pos="0">
                    <a:srgbClr val="FF9933">
                      <a:shade val="30000"/>
                      <a:satMod val="115000"/>
                    </a:srgbClr>
                  </a:gs>
                  <a:gs pos="50000">
                    <a:srgbClr val="FF9933">
                      <a:shade val="67500"/>
                      <a:satMod val="115000"/>
                    </a:srgbClr>
                  </a:gs>
                  <a:gs pos="100000">
                    <a:srgbClr val="FF9933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effectLst>
                <a:outerShdw blurRad="165100" dist="50800" dir="5400000" algn="ctr" rotWithShape="0">
                  <a:srgbClr val="000000">
                    <a:alpha val="43000"/>
                  </a:srgbClr>
                </a:outerShdw>
              </a:effectLst>
              <a:scene3d>
                <a:camera prst="orthographicFront"/>
                <a:lightRig rig="threePt" dir="t"/>
              </a:scene3d>
              <a:sp3d>
                <a:bevelT w="177800" h="177800"/>
                <a:bevelB/>
              </a:sp3d>
            </c:spPr>
          </c:dPt>
          <c:dLbls>
            <c:dLbl>
              <c:idx val="1"/>
              <c:layout>
                <c:manualLayout>
                  <c:x val="1.4443056686879769E-2"/>
                  <c:y val="-0.19992175714877747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1500" b="1">
                    <a:latin typeface="Segoe UI" pitchFamily="34" charset="0"/>
                    <a:ea typeface="Segoe UI" pitchFamily="34" charset="0"/>
                    <a:cs typeface="Segoe UI" pitchFamily="34" charset="0"/>
                  </a:defRPr>
                </a:pPr>
                <a:endParaRPr lang="tr-TR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</c:dLbls>
          <c:cat>
            <c:strRef>
              <c:f>Sayfa3!$B$320:$B$325</c:f>
              <c:strCache>
                <c:ptCount val="6"/>
                <c:pt idx="0">
                  <c:v>SERVICE</c:v>
                </c:pt>
                <c:pt idx="1">
                  <c:v>SUPPLY</c:v>
                </c:pt>
                <c:pt idx="2">
                  <c:v>GRANT</c:v>
                </c:pt>
                <c:pt idx="3">
                  <c:v>INDIVIDUAL GRANT</c:v>
                </c:pt>
                <c:pt idx="4">
                  <c:v>DIRECT GRANT</c:v>
                </c:pt>
                <c:pt idx="5">
                  <c:v>DONOR CONTRIBUTION</c:v>
                </c:pt>
              </c:strCache>
            </c:strRef>
          </c:cat>
          <c:val>
            <c:numRef>
              <c:f>Sayfa3!$C$320:$C$325</c:f>
              <c:numCache>
                <c:formatCode>#,##0</c:formatCode>
                <c:ptCount val="6"/>
                <c:pt idx="0">
                  <c:v>136259145.48000002</c:v>
                </c:pt>
                <c:pt idx="1">
                  <c:v>14376779.02</c:v>
                </c:pt>
                <c:pt idx="2">
                  <c:v>111853719.14199992</c:v>
                </c:pt>
                <c:pt idx="3">
                  <c:v>35700000</c:v>
                </c:pt>
                <c:pt idx="4">
                  <c:v>182779046.44</c:v>
                </c:pt>
                <c:pt idx="5">
                  <c:v>22352942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493713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238" y="0"/>
            <a:ext cx="2911475" cy="493713"/>
          </a:xfrm>
          <a:prstGeom prst="rect">
            <a:avLst/>
          </a:prstGeom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5385C9E-FE1B-4170-BB34-CFC358378144}" type="datetime1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59900"/>
            <a:ext cx="2911475" cy="493713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238" y="9359900"/>
            <a:ext cx="2911475" cy="493713"/>
          </a:xfrm>
          <a:prstGeom prst="rect">
            <a:avLst/>
          </a:prstGeom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9359976-BA24-499F-8327-CE3C38A186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250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475" cy="493713"/>
          </a:xfrm>
          <a:prstGeom prst="rect">
            <a:avLst/>
          </a:prstGeom>
        </p:spPr>
        <p:txBody>
          <a:bodyPr vert="horz" lIns="90608" tIns="45304" rIns="90608" bIns="45304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238" y="0"/>
            <a:ext cx="2911475" cy="493713"/>
          </a:xfrm>
          <a:prstGeom prst="rect">
            <a:avLst/>
          </a:prstGeom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E346785-42F8-4103-9154-B922506E09FA}" type="datetime1">
              <a:rPr lang="en-US"/>
              <a:pPr>
                <a:defRPr/>
              </a:pPr>
              <a:t>5/23/2016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08" tIns="45304" rIns="90608" bIns="45304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513" y="4681538"/>
            <a:ext cx="5375275" cy="4433887"/>
          </a:xfrm>
          <a:prstGeom prst="rect">
            <a:avLst/>
          </a:prstGeom>
        </p:spPr>
        <p:txBody>
          <a:bodyPr vert="horz" lIns="90608" tIns="45304" rIns="90608" bIns="45304" rtlCol="0"/>
          <a:lstStyle/>
          <a:p>
            <a:pPr lvl="0"/>
            <a:r>
              <a:rPr lang="tr-TR" noProof="0" smtClean="0"/>
              <a:t>Click to edit Master text styles</a:t>
            </a:r>
          </a:p>
          <a:p>
            <a:pPr lvl="1"/>
            <a:r>
              <a:rPr lang="tr-TR" noProof="0" smtClean="0"/>
              <a:t>Second level</a:t>
            </a:r>
          </a:p>
          <a:p>
            <a:pPr lvl="2"/>
            <a:r>
              <a:rPr lang="tr-TR" noProof="0" smtClean="0"/>
              <a:t>Third level</a:t>
            </a:r>
          </a:p>
          <a:p>
            <a:pPr lvl="3"/>
            <a:r>
              <a:rPr lang="tr-TR" noProof="0" smtClean="0"/>
              <a:t>Fourth level</a:t>
            </a:r>
          </a:p>
          <a:p>
            <a:pPr lvl="4"/>
            <a:r>
              <a:rPr lang="tr-TR" noProof="0" smtClean="0"/>
              <a:t>Fifth level</a:t>
            </a:r>
            <a:endParaRPr 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59900"/>
            <a:ext cx="2911475" cy="493713"/>
          </a:xfrm>
          <a:prstGeom prst="rect">
            <a:avLst/>
          </a:prstGeom>
        </p:spPr>
        <p:txBody>
          <a:bodyPr vert="horz" lIns="90608" tIns="45304" rIns="90608" bIns="45304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238" y="9359900"/>
            <a:ext cx="2911475" cy="493713"/>
          </a:xfrm>
          <a:prstGeom prst="rect">
            <a:avLst/>
          </a:prstGeom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D4A3C12-7677-42C2-9680-48BD1FF62C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66806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6"/>
          <p:cNvSpPr>
            <a:spLocks noChangeArrowheads="1"/>
          </p:cNvSpPr>
          <p:nvPr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4" name="Rectangle 17"/>
          <p:cNvSpPr>
            <a:spLocks noChangeArrowheads="1"/>
          </p:cNvSpPr>
          <p:nvPr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5" name="Rectangle 16"/>
          <p:cNvSpPr>
            <a:spLocks noChangeArrowheads="1"/>
          </p:cNvSpPr>
          <p:nvPr userDrawn="1"/>
        </p:nvSpPr>
        <p:spPr bwMode="auto">
          <a:xfrm>
            <a:off x="0" y="3860800"/>
            <a:ext cx="9144000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6" name="Rectangle 17"/>
          <p:cNvSpPr>
            <a:spLocks noChangeArrowheads="1"/>
          </p:cNvSpPr>
          <p:nvPr userDrawn="1"/>
        </p:nvSpPr>
        <p:spPr bwMode="auto">
          <a:xfrm>
            <a:off x="0" y="3933825"/>
            <a:ext cx="9144000" cy="292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2" name="1 Título"/>
          <p:cNvSpPr>
            <a:spLocks noGrp="1"/>
          </p:cNvSpPr>
          <p:nvPr>
            <p:ph type="title"/>
          </p:nvPr>
        </p:nvSpPr>
        <p:spPr>
          <a:xfrm>
            <a:off x="2267744" y="3212976"/>
            <a:ext cx="6692280" cy="1656184"/>
          </a:xfrm>
        </p:spPr>
        <p:txBody>
          <a:bodyPr anchor="t"/>
          <a:lstStyle>
            <a:lvl1pPr algn="r">
              <a:defRPr sz="3200" b="1" u="none" cap="none" spc="0" baseline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dirty="0" err="1" smtClean="0"/>
              <a:t>Click</a:t>
            </a:r>
            <a:r>
              <a:rPr lang="tr-TR" dirty="0" smtClean="0"/>
              <a:t> </a:t>
            </a:r>
            <a:r>
              <a:rPr lang="tr-TR" dirty="0" err="1" smtClean="0"/>
              <a:t>to</a:t>
            </a:r>
            <a:r>
              <a:rPr lang="tr-TR" dirty="0" smtClean="0"/>
              <a:t> </a:t>
            </a:r>
            <a:r>
              <a:rPr lang="tr-TR" dirty="0" err="1" smtClean="0"/>
              <a:t>edit</a:t>
            </a:r>
            <a:r>
              <a:rPr lang="tr-TR" dirty="0" smtClean="0"/>
              <a:t> Master </a:t>
            </a:r>
            <a:r>
              <a:rPr lang="tr-TR" dirty="0" err="1" smtClean="0"/>
              <a:t>title</a:t>
            </a:r>
            <a:r>
              <a:rPr lang="tr-TR" dirty="0" smtClean="0"/>
              <a:t> </a:t>
            </a:r>
            <a:r>
              <a:rPr lang="tr-TR" dirty="0" err="1" smtClean="0"/>
              <a:t>style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023375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167844" y="440668"/>
            <a:ext cx="2520280" cy="6912768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222C5E-06DC-4329-AB7A-F907FF7E9A3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03184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 rot="16200000">
            <a:off x="3455875" y="1088738"/>
            <a:ext cx="2664297" cy="6048672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4852C-C937-41FB-84A8-1FA8020218C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24407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Diyagram veya Organi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SmartArt"/>
          <p:cNvSpPr>
            <a:spLocks noGrp="1"/>
          </p:cNvSpPr>
          <p:nvPr>
            <p:ph type="dgm" idx="1"/>
          </p:nvPr>
        </p:nvSpPr>
        <p:spPr>
          <a:xfrm>
            <a:off x="533400" y="2438400"/>
            <a:ext cx="77724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SmartArt graphic</a:t>
            </a:r>
            <a:endParaRPr lang="es-ES" noProof="0" smtClean="0"/>
          </a:p>
        </p:txBody>
      </p:sp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8631C4-3C63-42E1-BE9E-FDDC0E2DB2C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61797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Metin ve Küçü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/>
          <a:p>
            <a:pPr lvl="0"/>
            <a:r>
              <a:rPr lang="tr-TR" noProof="0" smtClean="0"/>
              <a:t>Click icon to add clip art</a:t>
            </a:r>
            <a:endParaRPr lang="es-ES" noProof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DDA73-6156-4AA6-9DB4-8580812592D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50167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1753A-EA87-4BCB-A0D3-8886EE58DCC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64071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Başlığ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1418853"/>
            <a:ext cx="7772400" cy="1362075"/>
          </a:xfrm>
        </p:spPr>
        <p:txBody>
          <a:bodyPr anchor="t"/>
          <a:lstStyle>
            <a:lvl1pPr algn="ctr">
              <a:defRPr sz="3200" b="1" u="none" cap="none" spc="0">
                <a:ln w="19050">
                  <a:noFill/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83568" y="3140968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148DE-8800-4905-83E4-7074E904D4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0164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kili Düz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334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 algn="ctr"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495800" y="2438400"/>
            <a:ext cx="3810000" cy="3429000"/>
          </a:xfrm>
        </p:spPr>
        <p:txBody>
          <a:bodyPr/>
          <a:lstStyle>
            <a:lvl1pPr>
              <a:defRPr sz="2800">
                <a:solidFill>
                  <a:srgbClr val="3D4E84"/>
                </a:solidFill>
              </a:defRPr>
            </a:lvl1pPr>
            <a:lvl2pPr>
              <a:defRPr sz="2400">
                <a:solidFill>
                  <a:srgbClr val="3D4E84"/>
                </a:solidFill>
              </a:defRPr>
            </a:lvl2pPr>
            <a:lvl3pPr>
              <a:defRPr sz="2000">
                <a:solidFill>
                  <a:srgbClr val="3D4E84"/>
                </a:solidFill>
              </a:defRPr>
            </a:lvl3pPr>
            <a:lvl4pPr>
              <a:defRPr sz="1800">
                <a:solidFill>
                  <a:srgbClr val="3D4E84"/>
                </a:solidFill>
              </a:defRPr>
            </a:lvl4pPr>
            <a:lvl5pPr>
              <a:defRPr sz="1800">
                <a:solidFill>
                  <a:srgbClr val="3D4E8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56B539-AD48-4B6C-911C-08DADFE1CE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0034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67544" y="2276872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7544" y="2924944"/>
            <a:ext cx="4040188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4008" y="2276872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924943"/>
            <a:ext cx="4041775" cy="320121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10" name="1 Título"/>
          <p:cNvSpPr>
            <a:spLocks noGrp="1"/>
          </p:cNvSpPr>
          <p:nvPr>
            <p:ph type="title"/>
          </p:nvPr>
        </p:nvSpPr>
        <p:spPr>
          <a:xfrm>
            <a:off x="468312" y="129046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B37561-2A6C-47C1-A621-BF422EF3D6B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133583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dece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9A29D-D415-4784-B0EE-B15DFE5262D1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5402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 Slay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6FBEB3-3D89-4F4B-BB32-97CCD05E6E6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86853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316013"/>
            <a:ext cx="5111750" cy="3777283"/>
          </a:xfrm>
        </p:spPr>
        <p:txBody>
          <a:bodyPr/>
          <a:lstStyle>
            <a:lvl1pPr>
              <a:defRPr sz="3200">
                <a:solidFill>
                  <a:srgbClr val="3D4E84"/>
                </a:solidFill>
              </a:defRPr>
            </a:lvl1pPr>
            <a:lvl2pPr>
              <a:defRPr sz="2800">
                <a:solidFill>
                  <a:srgbClr val="3D4E84"/>
                </a:solidFill>
              </a:defRPr>
            </a:lvl2pPr>
            <a:lvl3pPr>
              <a:defRPr sz="2400">
                <a:solidFill>
                  <a:srgbClr val="3D4E84"/>
                </a:solidFill>
              </a:defRPr>
            </a:lvl3pPr>
            <a:lvl4pPr>
              <a:defRPr sz="2000">
                <a:solidFill>
                  <a:srgbClr val="3D4E84"/>
                </a:solidFill>
              </a:defRPr>
            </a:lvl4pPr>
            <a:lvl5pPr>
              <a:defRPr sz="2000">
                <a:solidFill>
                  <a:srgbClr val="3D4E8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s-ES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2316013"/>
            <a:ext cx="3008313" cy="3777283"/>
          </a:xfrm>
        </p:spPr>
        <p:txBody>
          <a:bodyPr/>
          <a:lstStyle>
            <a:lvl1pPr marL="0" indent="0">
              <a:buNone/>
              <a:defRPr sz="1400">
                <a:solidFill>
                  <a:srgbClr val="3D4E84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2" y="1308124"/>
            <a:ext cx="8208143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B6552-94ED-4B8D-8FFF-0A4254FB2C1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2231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ile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63688" y="2338536"/>
            <a:ext cx="5486400" cy="289066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tr-TR" noProof="0" smtClean="0"/>
              <a:t>Drag picture to placeholder or click icon to add</a:t>
            </a:r>
            <a:endParaRPr lang="es-ES" noProof="0" dirty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468313" y="1290464"/>
            <a:ext cx="7848600" cy="914400"/>
          </a:xfrm>
        </p:spPr>
        <p:txBody>
          <a:bodyPr/>
          <a:lstStyle>
            <a:lvl1pPr>
              <a:defRPr b="1" u="none" cap="none" spc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tr-TR" smtClean="0"/>
              <a:t>Click to edit Master title style</a:t>
            </a:r>
            <a:endParaRPr lang="es-ES" dirty="0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EE167-FA84-4DC1-9AB5-017568ABCC8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01275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290638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 smtClean="0"/>
              <a:t>Contents</a:t>
            </a:r>
            <a:r>
              <a:rPr lang="es-ES_tradnl" dirty="0" smtClean="0"/>
              <a:t> of </a:t>
            </a:r>
            <a:r>
              <a:rPr lang="es-ES_tradnl" dirty="0" err="1" smtClean="0"/>
              <a:t>the</a:t>
            </a:r>
            <a:r>
              <a:rPr lang="es-ES_tradnl" dirty="0" smtClean="0"/>
              <a:t> </a:t>
            </a:r>
            <a:r>
              <a:rPr lang="es-ES_tradnl" dirty="0" err="1" smtClean="0"/>
              <a:t>document</a:t>
            </a:r>
            <a:endParaRPr lang="es-ES" dirty="0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11650" y="6324600"/>
            <a:ext cx="5222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3D4E84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71A75421-A36A-4152-BBC8-6C191285FD1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2438400"/>
            <a:ext cx="77724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tr-TR" smtClean="0"/>
              <a:t>Click here to edit the text or change the model</a:t>
            </a:r>
          </a:p>
          <a:p>
            <a:pPr lvl="1"/>
            <a:r>
              <a:rPr lang="es-ES" altLang="tr-TR" smtClean="0"/>
              <a:t>Level 2</a:t>
            </a:r>
          </a:p>
          <a:p>
            <a:pPr lvl="2"/>
            <a:r>
              <a:rPr lang="es-ES" altLang="tr-TR" smtClean="0"/>
              <a:t>Level 3</a:t>
            </a:r>
          </a:p>
          <a:p>
            <a:pPr lvl="3"/>
            <a:r>
              <a:rPr lang="es-ES" altLang="tr-TR" smtClean="0"/>
              <a:t>Level 4</a:t>
            </a:r>
          </a:p>
          <a:p>
            <a:pPr lvl="4"/>
            <a:r>
              <a:rPr lang="es-ES" altLang="tr-TR" smtClean="0"/>
              <a:t>Level 5</a:t>
            </a:r>
          </a:p>
          <a:p>
            <a:pPr lvl="4"/>
            <a:endParaRPr lang="es-ES" altLang="tr-TR" smtClean="0"/>
          </a:p>
        </p:txBody>
      </p:sp>
      <p:cxnSp>
        <p:nvCxnSpPr>
          <p:cNvPr id="1029" name="AutoShape 12"/>
          <p:cNvCxnSpPr>
            <a:cxnSpLocks noChangeShapeType="1"/>
          </p:cNvCxnSpPr>
          <p:nvPr/>
        </p:nvCxnSpPr>
        <p:spPr bwMode="auto">
          <a:xfrm flipV="1">
            <a:off x="488950" y="914400"/>
            <a:ext cx="882650" cy="152400"/>
          </a:xfrm>
          <a:prstGeom prst="straightConnector1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cxnSp>
      <p:sp>
        <p:nvSpPr>
          <p:cNvPr id="1038" name="Line 14"/>
          <p:cNvSpPr>
            <a:spLocks noChangeShapeType="1"/>
          </p:cNvSpPr>
          <p:nvPr/>
        </p:nvSpPr>
        <p:spPr bwMode="auto">
          <a:xfrm>
            <a:off x="533400" y="5867400"/>
            <a:ext cx="8229600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  <p:sp>
        <p:nvSpPr>
          <p:cNvPr id="1040" name="Line 16"/>
          <p:cNvSpPr>
            <a:spLocks noChangeShapeType="1"/>
          </p:cNvSpPr>
          <p:nvPr/>
        </p:nvSpPr>
        <p:spPr bwMode="auto">
          <a:xfrm flipV="1">
            <a:off x="533400" y="2209800"/>
            <a:ext cx="7848600" cy="762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endParaRPr lang="es-E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1" r:id="rId1"/>
    <p:sldLayoutId id="2147484479" r:id="rId2"/>
    <p:sldLayoutId id="2147484480" r:id="rId3"/>
    <p:sldLayoutId id="2147484481" r:id="rId4"/>
    <p:sldLayoutId id="2147484482" r:id="rId5"/>
    <p:sldLayoutId id="2147484483" r:id="rId6"/>
    <p:sldLayoutId id="2147484484" r:id="rId7"/>
    <p:sldLayoutId id="2147484485" r:id="rId8"/>
    <p:sldLayoutId id="2147484486" r:id="rId9"/>
    <p:sldLayoutId id="2147484487" r:id="rId10"/>
    <p:sldLayoutId id="2147484488" r:id="rId11"/>
    <p:sldLayoutId id="2147484489" r:id="rId12"/>
    <p:sldLayoutId id="2147484490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00" b="1">
          <a:ln w="19050">
            <a:noFill/>
            <a:prstDash val="solid"/>
          </a:ln>
          <a:solidFill>
            <a:srgbClr val="FA8716"/>
          </a:solidFill>
          <a:effectLst>
            <a:outerShdw blurRad="50000" dist="50800" dir="7500000" algn="tl">
              <a:srgbClr val="000000">
                <a:shade val="5000"/>
                <a:alpha val="35000"/>
              </a:srgbClr>
            </a:outerShdw>
          </a:effectLst>
          <a:latin typeface="+mj-lt"/>
          <a:ea typeface="MS PGothic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A8716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ea typeface="MS PGothic" pitchFamily="34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2400" b="1" u="sng">
          <a:solidFill>
            <a:srgbClr val="2A295C"/>
          </a:solidFill>
          <a:effectLst>
            <a:outerShdw blurRad="38100" dist="38100" dir="2700000" algn="tl">
              <a:srgbClr val="000000"/>
            </a:outerShdw>
          </a:effectLst>
          <a:latin typeface="Gill Sans MT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2000">
          <a:solidFill>
            <a:srgbClr val="3D4E84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>
          <a:solidFill>
            <a:srgbClr val="3D4E84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•"/>
        <a:defRPr sz="1600">
          <a:solidFill>
            <a:srgbClr val="3D4E84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–"/>
        <a:defRPr sz="1400">
          <a:solidFill>
            <a:srgbClr val="3D4E84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3D4E84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0066"/>
        </a:buClr>
        <a:buChar char="»"/>
        <a:defRPr sz="1400">
          <a:solidFill>
            <a:srgbClr val="000066"/>
          </a:solidFill>
          <a:latin typeface="+mn-lt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mailto:finance@ikg.gov.tr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8538" y="3213100"/>
            <a:ext cx="6691312" cy="1655763"/>
          </a:xfrm>
        </p:spPr>
        <p:txBody>
          <a:bodyPr/>
          <a:lstStyle/>
          <a:p>
            <a:pPr marL="342900" indent="-342900">
              <a:spcBef>
                <a:spcPts val="600"/>
              </a:spcBef>
              <a:defRPr/>
            </a:pPr>
            <a:r>
              <a:rPr lang="en-US" dirty="0"/>
              <a:t>FINANCIAL MANAGEMENT UNIT</a:t>
            </a:r>
            <a:endParaRPr lang="tr-TR" dirty="0"/>
          </a:p>
        </p:txBody>
      </p:sp>
      <p:sp>
        <p:nvSpPr>
          <p:cNvPr id="3" name="1 Título"/>
          <p:cNvSpPr txBox="1">
            <a:spLocks/>
          </p:cNvSpPr>
          <p:nvPr/>
        </p:nvSpPr>
        <p:spPr bwMode="auto">
          <a:xfrm>
            <a:off x="2268538" y="4792663"/>
            <a:ext cx="6691312" cy="100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r" eaLnBrk="1" hangingPunct="1">
              <a:defRPr/>
            </a:pPr>
            <a:r>
              <a:rPr lang="tr-TR" sz="2000" b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Feride Bahar ERDOĞAN</a:t>
            </a:r>
            <a:endParaRPr lang="es-ES" sz="2000" b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4" name="1 Título"/>
          <p:cNvSpPr txBox="1">
            <a:spLocks/>
          </p:cNvSpPr>
          <p:nvPr/>
        </p:nvSpPr>
        <p:spPr bwMode="auto">
          <a:xfrm>
            <a:off x="3743325" y="6427788"/>
            <a:ext cx="2355850" cy="3619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r>
              <a:rPr lang="tr-TR" sz="16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26.05.2016</a:t>
            </a:r>
            <a:endParaRPr lang="es-ES" sz="1600" dirty="0" smtClean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1114425"/>
            <a:ext cx="7848600" cy="714375"/>
          </a:xfrm>
        </p:spPr>
        <p:txBody>
          <a:bodyPr/>
          <a:lstStyle/>
          <a:p>
            <a:pPr>
              <a:defRPr/>
            </a:pPr>
            <a:r>
              <a:rPr lang="en-US" sz="3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UTILIZATION OF FUNDS UNDER HRD </a:t>
            </a:r>
            <a:r>
              <a:rPr lang="en-US" sz="3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OP</a:t>
            </a:r>
            <a:endParaRPr lang="tr-TR" sz="3000" dirty="0">
              <a:solidFill>
                <a:schemeClr val="tx1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4099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BA4FB709-9EFA-448F-869E-90CC601BFFA8}" type="slidenum">
              <a:rPr lang="es-ES" altLang="tr-TR" sz="1400" smtClean="0"/>
              <a:pPr/>
              <a:t>2</a:t>
            </a:fld>
            <a:endParaRPr lang="es-ES" altLang="tr-TR" sz="1400" smtClean="0"/>
          </a:p>
        </p:txBody>
      </p:sp>
      <p:sp>
        <p:nvSpPr>
          <p:cNvPr id="4100" name="Content Placeholder 3"/>
          <p:cNvSpPr>
            <a:spLocks noGrp="1"/>
          </p:cNvSpPr>
          <p:nvPr>
            <p:ph idx="1"/>
          </p:nvPr>
        </p:nvSpPr>
        <p:spPr>
          <a:xfrm>
            <a:off x="293688" y="2046288"/>
            <a:ext cx="8850312" cy="4278312"/>
          </a:xfrm>
        </p:spPr>
        <p:txBody>
          <a:bodyPr/>
          <a:lstStyle/>
          <a:p>
            <a:pPr marL="0" indent="0" algn="just">
              <a:buFontTx/>
              <a:buNone/>
            </a:pP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HRD OP for 2007-2013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:	 	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09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74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altLang="tr-TR" sz="25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</a:t>
            </a:r>
            <a:r>
              <a:rPr lang="en-US" altLang="tr-TR" sz="2500" b="1" dirty="0" err="1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illion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EUR.</a:t>
            </a:r>
            <a:endParaRPr lang="tr-TR" altLang="tr-TR" sz="25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 algn="just">
              <a:buFontTx/>
              <a:buNone/>
            </a:pP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Contracted amount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:		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453,83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altLang="tr-TR" sz="25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</a:t>
            </a:r>
            <a:r>
              <a:rPr lang="en-US" altLang="tr-TR" sz="2500" b="1" dirty="0" err="1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illion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EUR.</a:t>
            </a:r>
          </a:p>
          <a:p>
            <a:pPr marL="0" indent="0" algn="just">
              <a:buFontTx/>
              <a:buNone/>
            </a:pP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</a:t>
            </a: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mount 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</a:t>
            </a: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o be contracted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:	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43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85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altLang="tr-TR" sz="25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</a:t>
            </a:r>
            <a:r>
              <a:rPr lang="en-US" altLang="tr-TR" sz="2500" b="1" dirty="0" err="1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illion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EUR.</a:t>
            </a:r>
            <a:endParaRPr lang="tr-TR" altLang="tr-TR" sz="2500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 algn="just">
              <a:buFontTx/>
              <a:buNone/>
            </a:pPr>
            <a:endParaRPr lang="tr-TR" altLang="tr-TR" sz="25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 algn="just">
              <a:buFontTx/>
              <a:buNone/>
            </a:pP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De-</a:t>
            </a: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commitment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of </a:t>
            </a: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funds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in 2015: 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-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512.617,06 EUR </a:t>
            </a:r>
          </a:p>
          <a:p>
            <a:pPr marL="0" indent="0" algn="just">
              <a:buFontTx/>
              <a:buNone/>
            </a:pPr>
            <a:endParaRPr lang="tr-TR" altLang="tr-TR" sz="2500" b="1" dirty="0" smtClean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 algn="just">
              <a:buFontTx/>
              <a:buNone/>
            </a:pPr>
            <a:r>
              <a:rPr lang="en-US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Total funds allocated to HRD OP for 2007-2013 will be updated 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as 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509,14</a:t>
            </a:r>
            <a:r>
              <a:rPr lang="tr-TR" altLang="tr-TR" sz="2500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altLang="tr-TR" sz="2500" b="1" dirty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</a:t>
            </a:r>
            <a:r>
              <a:rPr lang="en-US" altLang="tr-TR" sz="2500" b="1" dirty="0" err="1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illion</a:t>
            </a:r>
            <a:r>
              <a:rPr lang="en-US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EUR</a:t>
            </a:r>
            <a:r>
              <a:rPr lang="tr-TR" altLang="tr-TR" sz="2500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.</a:t>
            </a:r>
          </a:p>
          <a:p>
            <a:pPr marL="0" indent="0" algn="just">
              <a:buFontTx/>
              <a:buNone/>
            </a:pPr>
            <a:endParaRPr lang="tr-TR" altLang="tr-TR" sz="2700" b="1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39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096963"/>
            <a:ext cx="7848600" cy="914400"/>
          </a:xfrm>
        </p:spPr>
        <p:txBody>
          <a:bodyPr/>
          <a:lstStyle/>
          <a:p>
            <a:pPr>
              <a:defRPr/>
            </a:pPr>
            <a:r>
              <a:rPr lang="en-US" sz="3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UTILIZATION OF FUNDS UNDER HRD OP BY BENEFICIARIES</a:t>
            </a:r>
            <a:endParaRPr lang="en-GB" sz="3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123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984FBE20-4A27-47F6-B4FD-8BFE9796B503}" type="slidenum">
              <a:rPr lang="es-ES" altLang="tr-TR" sz="1400" smtClean="0"/>
              <a:pPr/>
              <a:t>3</a:t>
            </a:fld>
            <a:endParaRPr lang="es-ES" altLang="tr-TR" sz="1400" smtClean="0"/>
          </a:p>
        </p:txBody>
      </p:sp>
      <p:graphicFrame>
        <p:nvGraphicFramePr>
          <p:cNvPr id="5" name="Grafik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4849832"/>
              </p:ext>
            </p:extLst>
          </p:nvPr>
        </p:nvGraphicFramePr>
        <p:xfrm>
          <a:off x="628649" y="2011362"/>
          <a:ext cx="8277225" cy="4313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17138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1625" y="873125"/>
            <a:ext cx="8589963" cy="922338"/>
          </a:xfrm>
        </p:spPr>
        <p:txBody>
          <a:bodyPr/>
          <a:lstStyle/>
          <a:p>
            <a:pPr>
              <a:defRPr/>
            </a:pPr>
            <a:r>
              <a:rPr lang="tr-TR" sz="3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TYPE OF THE CONTRACTS UNDER HRD OP</a:t>
            </a:r>
            <a:endParaRPr lang="tr-TR" sz="3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147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7FA6381E-C7DE-4A21-9703-B282BBC3D6CA}" type="slidenum">
              <a:rPr lang="es-ES" altLang="tr-TR" sz="1400" smtClean="0"/>
              <a:pPr/>
              <a:t>4</a:t>
            </a:fld>
            <a:endParaRPr lang="es-ES" altLang="tr-TR" sz="1400" smtClean="0"/>
          </a:p>
        </p:txBody>
      </p:sp>
      <p:graphicFrame>
        <p:nvGraphicFramePr>
          <p:cNvPr id="8" name="İçerik Yer Tutucusu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7860937"/>
              </p:ext>
            </p:extLst>
          </p:nvPr>
        </p:nvGraphicFramePr>
        <p:xfrm>
          <a:off x="533400" y="1704975"/>
          <a:ext cx="8286750" cy="4524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3722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1139825"/>
            <a:ext cx="7848600" cy="471488"/>
          </a:xfrm>
        </p:spPr>
        <p:txBody>
          <a:bodyPr/>
          <a:lstStyle/>
          <a:p>
            <a:pPr>
              <a:defRPr/>
            </a:pPr>
            <a:r>
              <a:rPr lang="tr-TR" sz="3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EXPECTED VERIFICATION FOR </a:t>
            </a:r>
            <a:r>
              <a:rPr lang="tr-TR" sz="3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2016-2017</a:t>
            </a:r>
            <a:endParaRPr lang="tr-TR" sz="3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171" name="Slayt Numarası Yer Tutucusu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8E544A35-1A2B-440C-AFD0-2ECE2B333654}" type="slidenum">
              <a:rPr lang="es-ES" altLang="en-US" sz="1400" smtClean="0"/>
              <a:pPr/>
              <a:t>5</a:t>
            </a:fld>
            <a:endParaRPr lang="es-ES" altLang="en-US" sz="1400" smtClean="0"/>
          </a:p>
        </p:txBody>
      </p:sp>
      <p:graphicFrame>
        <p:nvGraphicFramePr>
          <p:cNvPr id="14" name="Tablo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358747"/>
              </p:ext>
            </p:extLst>
          </p:nvPr>
        </p:nvGraphicFramePr>
        <p:xfrm>
          <a:off x="571500" y="1790698"/>
          <a:ext cx="7745413" cy="4076705"/>
        </p:xfrm>
        <a:graphic>
          <a:graphicData uri="http://schemas.openxmlformats.org/drawingml/2006/table">
            <a:tbl>
              <a:tblPr/>
              <a:tblGrid>
                <a:gridCol w="3338540"/>
                <a:gridCol w="2131463"/>
                <a:gridCol w="2275410"/>
              </a:tblGrid>
              <a:tr h="299097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Expected Expenditure Verification till the end of 2016-2017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49351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Contract Type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Expected</a:t>
                      </a:r>
                      <a:r>
                        <a:rPr lang="tr-T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</a:t>
                      </a:r>
                      <a:r>
                        <a:rPr lang="tr-T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Spending</a:t>
                      </a:r>
                      <a:r>
                        <a:rPr lang="tr-T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</a:t>
                      </a:r>
                      <a:r>
                        <a:rPr lang="tr-TR" sz="12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for</a:t>
                      </a:r>
                      <a:r>
                        <a:rPr lang="tr-T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/>
                      </a:r>
                      <a:br>
                        <a:rPr lang="tr-T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</a:br>
                      <a:r>
                        <a:rPr lang="tr-TR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2016-2017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Verification</a:t>
                      </a:r>
                      <a:b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</a:br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(85% of Expected Spending)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Service Contracts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54,81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46,59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Supply Contracts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6,20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5,27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Grants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66,70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55,28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Direct Grants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51,44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46,48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a) Woman in Business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5,62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5,01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b) Homebased Childcare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29,56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26,14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c) Conditional Cash Transfer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3,55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 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d) National Agency – Erasmus+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3,31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4,52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e) Turkish Qualifications System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2,23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4,55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f) National Agency – Adult Learning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3,53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3,17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 g) Support for Syrians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3,64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3,09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750">
                <a:tc>
                  <a:txBody>
                    <a:bodyPr/>
                    <a:lstStyle/>
                    <a:p>
                      <a:pPr algn="l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Direct Expenditure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3,78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3,40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097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TOTAL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182,93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Segoe UI"/>
                        </a:rPr>
                        <a:t>157,02 MEUR</a:t>
                      </a:r>
                    </a:p>
                  </a:txBody>
                  <a:tcPr marL="6289" marR="6289" marT="6289" marB="0" anchor="ctr">
                    <a:lnL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622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FE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7199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181100"/>
            <a:ext cx="7848600" cy="547688"/>
          </a:xfrm>
        </p:spPr>
        <p:txBody>
          <a:bodyPr/>
          <a:lstStyle/>
          <a:p>
            <a:pPr>
              <a:defRPr/>
            </a:pPr>
            <a:r>
              <a:rPr lang="en-GB" sz="3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DE-COMMITMENT RISK FOR </a:t>
            </a:r>
            <a:r>
              <a:rPr lang="tr-TR" sz="3000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2016-2017</a:t>
            </a:r>
            <a:endParaRPr lang="en-GB" sz="30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9219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1pPr>
            <a:lvl2pPr>
              <a:defRPr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2pPr>
            <a:lvl3pPr>
              <a:defRPr sz="16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3pPr>
            <a:lvl4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4pPr>
            <a:lvl5pPr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5pPr>
            <a:lvl6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6pPr>
            <a:lvl7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7pPr>
            <a:lvl8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8pPr>
            <a:lvl9pPr eaLnBrk="0" hangingPunct="0">
              <a:defRPr sz="1400">
                <a:solidFill>
                  <a:srgbClr val="3D4E84"/>
                </a:solidFill>
                <a:latin typeface="Arial" charset="0"/>
                <a:ea typeface="MS PGothic" pitchFamily="34" charset="-128"/>
              </a:defRPr>
            </a:lvl9pPr>
          </a:lstStyle>
          <a:p>
            <a:fld id="{48B20AC1-6E32-45DF-8524-943DA000165D}" type="slidenum">
              <a:rPr lang="es-ES" altLang="tr-TR" sz="1400" smtClean="0"/>
              <a:pPr/>
              <a:t>6</a:t>
            </a:fld>
            <a:endParaRPr lang="es-ES" altLang="tr-TR" sz="1400" smtClean="0"/>
          </a:p>
        </p:txBody>
      </p:sp>
      <p:graphicFrame>
        <p:nvGraphicFramePr>
          <p:cNvPr id="7" name="Nesne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1068393"/>
              </p:ext>
            </p:extLst>
          </p:nvPr>
        </p:nvGraphicFramePr>
        <p:xfrm>
          <a:off x="395288" y="1743076"/>
          <a:ext cx="8353425" cy="423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73" name="Worksheet" r:id="rId3" imgW="8353422" imgH="4238638" progId="Excel.Sheet.12">
                  <p:embed/>
                </p:oleObj>
              </mc:Choice>
              <mc:Fallback>
                <p:oleObj name="Worksheet" r:id="rId3" imgW="8353422" imgH="4238638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288" y="1743076"/>
                        <a:ext cx="8353425" cy="4238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8363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8313" y="1290638"/>
            <a:ext cx="7848600" cy="700087"/>
          </a:xfrm>
        </p:spPr>
        <p:txBody>
          <a:bodyPr/>
          <a:lstStyle/>
          <a:p>
            <a:r>
              <a:rPr lang="tr-TR" sz="3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RESULT OF 2016-2017 </a:t>
            </a:r>
            <a:r>
              <a:rPr lang="en-US" sz="3000" dirty="0">
                <a:latin typeface="Segoe UI" pitchFamily="34" charset="0"/>
                <a:ea typeface="Segoe UI" pitchFamily="34" charset="0"/>
                <a:cs typeface="Segoe UI" pitchFamily="34" charset="0"/>
              </a:rPr>
              <a:t>DE-COMMITMENT</a:t>
            </a:r>
            <a:endParaRPr lang="tr-TR" sz="3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4513" y="2019300"/>
            <a:ext cx="7772400" cy="3629025"/>
          </a:xfrm>
        </p:spPr>
        <p:txBody>
          <a:bodyPr/>
          <a:lstStyle/>
          <a:p>
            <a:endParaRPr lang="tr-TR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tr-TR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Total F</a:t>
            </a:r>
            <a:r>
              <a:rPr lang="en-US" b="1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unds</a:t>
            </a: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allocated to </a:t>
            </a:r>
            <a:r>
              <a:rPr lang="en-US" b="1" dirty="0" err="1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programme</a:t>
            </a: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will be decreased to </a:t>
            </a:r>
            <a:r>
              <a:rPr lang="tr-TR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498</a:t>
            </a:r>
            <a:r>
              <a:rPr lang="en-US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,</a:t>
            </a:r>
            <a:r>
              <a:rPr lang="tr-TR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3</a:t>
            </a:r>
            <a:r>
              <a:rPr lang="en-US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M</a:t>
            </a:r>
            <a:r>
              <a:rPr lang="en-US" b="1" dirty="0" err="1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illion</a:t>
            </a:r>
            <a:r>
              <a:rPr lang="en-US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EUR</a:t>
            </a:r>
          </a:p>
          <a:p>
            <a:endParaRPr lang="tr-TR" b="1" dirty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tr-TR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In total, 51 Million EUR will have </a:t>
            </a:r>
            <a:r>
              <a:rPr lang="tr-TR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de-committed </a:t>
            </a:r>
            <a:r>
              <a:rPr lang="tr-TR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in the HRD OP 2007-2013. </a:t>
            </a:r>
            <a:r>
              <a:rPr lang="tr-TR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(</a:t>
            </a:r>
            <a:r>
              <a:rPr lang="tr-TR" b="1" dirty="0" smtClean="0">
                <a:solidFill>
                  <a:srgbClr val="FF0000"/>
                </a:solidFill>
                <a:latin typeface="Segoe UI" pitchFamily="34" charset="0"/>
                <a:ea typeface="Segoe UI" pitchFamily="34" charset="0"/>
                <a:cs typeface="Segoe UI" pitchFamily="34" charset="0"/>
              </a:rPr>
              <a:t>≈ %10 </a:t>
            </a:r>
            <a:r>
              <a:rPr lang="tr-TR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of total programme allocation) </a:t>
            </a:r>
          </a:p>
          <a:p>
            <a:endParaRPr lang="tr-TR" b="1" dirty="0" smtClean="0">
              <a:solidFill>
                <a:srgbClr val="FF0000"/>
              </a:solidFill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The 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shortage may increase </a:t>
            </a: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if</a:t>
            </a:r>
            <a:r>
              <a:rPr lang="tr-TR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:</a:t>
            </a:r>
          </a:p>
          <a:p>
            <a:pPr lvl="1"/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the execution period of operations exceed </a:t>
            </a:r>
            <a:r>
              <a:rPr lang="tr-TR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31 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December 2017 (</a:t>
            </a:r>
            <a:r>
              <a:rPr lang="en-US" b="1" dirty="0" err="1">
                <a:latin typeface="Segoe UI" pitchFamily="34" charset="0"/>
                <a:ea typeface="Segoe UI" pitchFamily="34" charset="0"/>
                <a:cs typeface="Segoe UI" pitchFamily="34" charset="0"/>
              </a:rPr>
              <a:t>programme</a:t>
            </a:r>
            <a:r>
              <a:rPr lang="en-US" b="1" dirty="0">
                <a:latin typeface="Segoe UI" pitchFamily="34" charset="0"/>
                <a:ea typeface="Segoe UI" pitchFamily="34" charset="0"/>
                <a:cs typeface="Segoe UI" pitchFamily="34" charset="0"/>
              </a:rPr>
              <a:t> eligibility period</a:t>
            </a:r>
            <a:r>
              <a:rPr lang="en-US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)</a:t>
            </a:r>
            <a:r>
              <a:rPr lang="tr-TR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or</a:t>
            </a:r>
          </a:p>
          <a:p>
            <a:pPr lvl="1"/>
            <a:r>
              <a:rPr lang="tr-TR" b="1" dirty="0" smtClean="0">
                <a:latin typeface="Segoe UI" pitchFamily="34" charset="0"/>
                <a:ea typeface="Segoe UI" pitchFamily="34" charset="0"/>
                <a:cs typeface="Segoe UI" pitchFamily="34" charset="0"/>
              </a:rPr>
              <a:t> the absorbtion capacity of the contractors are lower than expected. </a:t>
            </a:r>
          </a:p>
          <a:p>
            <a:pPr>
              <a:defRPr/>
            </a:pP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pPr marL="0" indent="0">
              <a:buFontTx/>
              <a:buNone/>
              <a:defRPr/>
            </a:pPr>
            <a:endParaRPr lang="en-US" b="1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91753A-EA87-4BCB-A0D3-8886EE58DCCC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455337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1pPr>
            <a:lvl2pPr marL="742950" indent="-28575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2pPr>
            <a:lvl3pPr marL="11430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3pPr>
            <a:lvl4pPr marL="16002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4pPr>
            <a:lvl5pPr marL="2057400" indent="-228600" eaLnBrk="0" hangingPunct="0"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0066"/>
                </a:solidFill>
                <a:latin typeface="Times New Roman" pitchFamily="18" charset="0"/>
                <a:ea typeface="MS PGothic" pitchFamily="34" charset="-128"/>
              </a:defRPr>
            </a:lvl9pPr>
          </a:lstStyle>
          <a:p>
            <a:pPr eaLnBrk="1" hangingPunct="1"/>
            <a:fld id="{3BD6C1A2-3FF5-4CBF-AC18-55D4F72DABC8}" type="slidenum">
              <a:rPr lang="es-ES" sz="1400" smtClean="0">
                <a:solidFill>
                  <a:srgbClr val="3D4E84"/>
                </a:solidFill>
                <a:latin typeface="Arial" charset="0"/>
              </a:rPr>
              <a:pPr eaLnBrk="1" hangingPunct="1"/>
              <a:t>8</a:t>
            </a:fld>
            <a:endParaRPr lang="es-ES" sz="1400" smtClean="0">
              <a:solidFill>
                <a:srgbClr val="3D4E84"/>
              </a:solidFill>
              <a:latin typeface="Aria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16125" y="2857500"/>
            <a:ext cx="5111750" cy="157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48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THANK YOU</a:t>
            </a:r>
            <a:endParaRPr lang="tr-TR" sz="4800" dirty="0">
              <a:ln w="18415" cmpd="sng">
                <a:noFill/>
                <a:prstDash val="solid"/>
              </a:ln>
              <a:solidFill>
                <a:schemeClr val="accent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algn="ctr">
              <a:defRPr/>
            </a:pPr>
            <a:r>
              <a:rPr lang="tr-TR" sz="48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  <a:hlinkClick r:id="rId2"/>
              </a:rPr>
              <a:t>finance@ikg.gov.tr</a:t>
            </a:r>
            <a:r>
              <a:rPr lang="tr-TR" sz="4800" dirty="0">
                <a:ln w="18415" cmpd="sng">
                  <a:noFill/>
                  <a:prstDash val="solid"/>
                </a:ln>
                <a:solidFill>
                  <a:schemeClr val="accent3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endParaRPr lang="en-US" sz="4800" dirty="0">
              <a:ln w="18415" cmpd="sng">
                <a:noFill/>
                <a:prstDash val="solid"/>
              </a:ln>
              <a:solidFill>
                <a:schemeClr val="accent3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KG PRO">
  <a:themeElements>
    <a:clrScheme name="Custom 1">
      <a:dk1>
        <a:sysClr val="windowText" lastClr="000000"/>
      </a:dk1>
      <a:lt1>
        <a:sysClr val="window" lastClr="FFFFFF"/>
      </a:lt1>
      <a:dk2>
        <a:srgbClr val="263B86"/>
      </a:dk2>
      <a:lt2>
        <a:srgbClr val="76B6F2"/>
      </a:lt2>
      <a:accent1>
        <a:srgbClr val="FBC01E"/>
      </a:accent1>
      <a:accent2>
        <a:srgbClr val="EFE1A2"/>
      </a:accent2>
      <a:accent3>
        <a:srgbClr val="FA8716"/>
      </a:accent3>
      <a:accent4>
        <a:srgbClr val="BE0204"/>
      </a:accent4>
      <a:accent5>
        <a:srgbClr val="640F10"/>
      </a:accent5>
      <a:accent6>
        <a:srgbClr val="7E13E3"/>
      </a:accent6>
      <a:hlink>
        <a:srgbClr val="D2D200"/>
      </a:hlink>
      <a:folHlink>
        <a:srgbClr val="D0B9F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3200" b="1" i="0" u="none" strike="noStrike" cap="none" normalizeH="0" baseline="0" smtClean="0">
            <a:ln>
              <a:noFill/>
            </a:ln>
            <a:solidFill>
              <a:srgbClr val="000066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IKG PRO.thmx</Template>
  <TotalTime>4023</TotalTime>
  <Words>252</Words>
  <Application>Microsoft Office PowerPoint</Application>
  <PresentationFormat>On-screen Show (4:3)</PresentationFormat>
  <Paragraphs>80</Paragraphs>
  <Slides>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IKG PRO</vt:lpstr>
      <vt:lpstr>Microsoft Excel Worksheet</vt:lpstr>
      <vt:lpstr>FINANCIAL MANAGEMENT UNIT</vt:lpstr>
      <vt:lpstr>UTILIZATION OF FUNDS UNDER HRD OP</vt:lpstr>
      <vt:lpstr>UTILIZATION OF FUNDS UNDER HRD OP BY BENEFICIARIES</vt:lpstr>
      <vt:lpstr>TYPE OF THE CONTRACTS UNDER HRD OP</vt:lpstr>
      <vt:lpstr>EXPECTED VERIFICATION FOR 2016-2017</vt:lpstr>
      <vt:lpstr>DE-COMMITMENT RISK FOR 2016-2017</vt:lpstr>
      <vt:lpstr>RESULT OF 2016-2017 DE-COMMITMENT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.</dc:creator>
  <cp:lastModifiedBy>Bahar Erdoğan</cp:lastModifiedBy>
  <cp:revision>227</cp:revision>
  <cp:lastPrinted>2015-06-15T13:02:06Z</cp:lastPrinted>
  <dcterms:created xsi:type="dcterms:W3CDTF">2012-04-13T04:42:51Z</dcterms:created>
  <dcterms:modified xsi:type="dcterms:W3CDTF">2016-05-23T14:00:28Z</dcterms:modified>
</cp:coreProperties>
</file>